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notesMasterIdLst>
    <p:notesMasterId r:id="rId18"/>
  </p:notesMasterIdLst>
  <p:handoutMasterIdLst>
    <p:handoutMasterId r:id="rId19"/>
  </p:handoutMasterIdLst>
  <p:sldIdLst>
    <p:sldId id="257" r:id="rId2"/>
    <p:sldId id="269" r:id="rId3"/>
    <p:sldId id="270" r:id="rId4"/>
    <p:sldId id="271" r:id="rId5"/>
    <p:sldId id="272" r:id="rId6"/>
    <p:sldId id="273" r:id="rId7"/>
    <p:sldId id="274" r:id="rId8"/>
    <p:sldId id="275" r:id="rId9"/>
    <p:sldId id="276" r:id="rId10"/>
    <p:sldId id="262" r:id="rId11"/>
    <p:sldId id="263" r:id="rId12"/>
    <p:sldId id="264" r:id="rId13"/>
    <p:sldId id="268" r:id="rId14"/>
    <p:sldId id="266" r:id="rId15"/>
    <p:sldId id="267" r:id="rId16"/>
    <p:sldId id="265" r:id="rId17"/>
  </p:sldIdLst>
  <p:sldSz cx="12192000" cy="6858000"/>
  <p:notesSz cx="6858000" cy="9144000"/>
  <p:defaultTextStyle>
    <a:defPPr rtl="0"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A45008F-94DB-43E0-8C9F-1F0525894FDF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główek — symbol zastępcz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7B4BC46-CA7A-4D04-99E7-1DA77BD3C4E2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4" name="Obraz slajdu — symbol zastępcz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 dirty="0"/>
          </a:p>
        </p:txBody>
      </p:sp>
      <p:sp>
        <p:nvSpPr>
          <p:cNvPr id="5" name="Notatki — symbol zastępcz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l"/>
              <a:t>Kliknij, aby edytować style wzorca tekstu</a:t>
            </a:r>
            <a:endParaRPr lang="en-US"/>
          </a:p>
          <a:p>
            <a:pPr lvl="1" rtl="0"/>
            <a:r>
              <a:rPr lang="pl"/>
              <a:t>Drugi poziom</a:t>
            </a:r>
          </a:p>
          <a:p>
            <a:pPr lvl="2" rtl="0"/>
            <a:r>
              <a:rPr lang="pl"/>
              <a:t>Trzeci poziom</a:t>
            </a:r>
          </a:p>
          <a:p>
            <a:pPr lvl="3" rtl="0"/>
            <a:r>
              <a:rPr lang="pl"/>
              <a:t>Czwarty poziom</a:t>
            </a:r>
          </a:p>
          <a:p>
            <a:pPr lvl="4" rtl="0"/>
            <a:r>
              <a:rPr lang="pl"/>
              <a:t>Piąty poziom</a:t>
            </a:r>
            <a:endParaRPr lang="en-US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 useBgFill="1">
        <p:nvSpPr>
          <p:cNvPr id="10" name="Prostokąt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Prostokąt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Prostokąt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upa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Łącznik prosty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rtlCol="0" anchor="ctr">
            <a:noAutofit/>
          </a:bodyPr>
          <a:lstStyle>
            <a:lvl1pPr algn="ctr">
              <a:lnSpc>
                <a:spcPct val="83000"/>
              </a:lnSpc>
              <a:defRPr lang="en-US" sz="6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 rtlCol="0"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20" name="Data — symbol zastępczy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 rtlCol="0"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pPr rtl="0"/>
            <a:fld id="{2CCAE96E-C089-46E2-B00B-E9B69FA3BE44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21" name="Stopka — symbol zastępczy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22" name="Numer slajdu — symbol zastępczy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770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5CE57A-9EF6-40D3-AE54-5EACB0FCF8D9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29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pionowy — symbol zastępczy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12F1629-0219-4FBD-9502-387E149235D5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073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7087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rostokąt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 useBgFill="1">
        <p:nvSpPr>
          <p:cNvPr id="23" name="Prostokąt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Prostokąt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Prostokąt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rtlCol="0" anchor="ctr">
            <a:noAutofit/>
          </a:bodyPr>
          <a:lstStyle>
            <a:lvl1pPr algn="ctr">
              <a:lnSpc>
                <a:spcPct val="83000"/>
              </a:lnSpc>
              <a:defRPr lang="en-US" sz="6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grpSp>
        <p:nvGrpSpPr>
          <p:cNvPr id="16" name="Grupa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Łącznik prosty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Łącznik prosty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Łącznik prosty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rtlCol="0"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 rtlCol="0"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pPr rtl="0"/>
            <a:fld id="{81C9E4F4-16A6-4438-87AB-4F5DC3B5A8D3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 rtlCol="0"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6071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ytuł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F9E9CAD-0F3C-4A80-BB5E-125D14EA3F8F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672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4" name="Zawartość — symbol zastępczy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"/>
          </a:p>
        </p:txBody>
      </p:sp>
      <p:sp>
        <p:nvSpPr>
          <p:cNvPr id="5" name="Tekst — symbol zastępczy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rtlCol="0"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6" name="Zawartość — symbol zastępczy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 rtlCol="0"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pl"/>
          </a:p>
        </p:txBody>
      </p:sp>
      <p:sp>
        <p:nvSpPr>
          <p:cNvPr id="7" name="Data — symbol zastępczy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22AC233-C75A-4ABB-8E66-F95B5065B39F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8" name="Stopka — symbol zastępcz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Numer slajdu — symbol zastępcz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9960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a — symbol zastępczy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050CA8E-29E9-4255-834A-5506FCFC9DB9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4" name="Stopka — symbol zastępcz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5" name="Numer slajdu — symbol zastępcz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74131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a — symbol zastępczy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883F517-6B00-4EBE-BB1E-5A3C870E7B5B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3" name="Stopka — symbol zastępcz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Numer slajdu — symbol zastępcz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2471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rostokąt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rtlCol="0"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Zawartość — symbol zastępczy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 rtlCol="0"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 rtl="0"/>
            <a:r>
              <a:rPr lang="pl-PL"/>
              <a:t>Kliknij, aby edytować style wzorca tekstu</a:t>
            </a:r>
          </a:p>
          <a:p>
            <a:pPr lvl="1" rtl="0"/>
            <a:r>
              <a:rPr lang="pl-PL"/>
              <a:t>Drugi poziom</a:t>
            </a:r>
          </a:p>
          <a:p>
            <a:pPr lvl="2" rtl="0"/>
            <a:r>
              <a:rPr lang="pl-PL"/>
              <a:t>Trzeci poziom</a:t>
            </a:r>
          </a:p>
          <a:p>
            <a:pPr lvl="3" rtl="0"/>
            <a:r>
              <a:rPr lang="pl-PL"/>
              <a:t>Czwarty poziom</a:t>
            </a:r>
          </a:p>
          <a:p>
            <a:pPr lvl="4" rtl="0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 rtlCol="0"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  <p:sp>
        <p:nvSpPr>
          <p:cNvPr id="8" name="Data — symbol zastępczy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01960BF6-A2FB-4490-B0E1-2EFE4D703CA1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9" name="Stopka — symbol zastępczy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endParaRPr lang="en-US" dirty="0"/>
          </a:p>
        </p:txBody>
      </p:sp>
      <p:sp>
        <p:nvSpPr>
          <p:cNvPr id="11" name="Numer slajdu — symbol zastępczy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 rtlCol="0"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86021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Obraz — symbol zastępczy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5" name="Data — symbol zastępczy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 rtlCol="0"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pPr rtl="0"/>
            <a:fld id="{06F68170-BB03-45F9-AA6D-B79E10EA3212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6" name="Stopka — symbol zastępczy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 rtlCol="0"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 rtl="0"/>
            <a:endParaRPr lang="en-US" dirty="0"/>
          </a:p>
        </p:txBody>
      </p:sp>
      <p:sp>
        <p:nvSpPr>
          <p:cNvPr id="7" name="Numer slajdu — symbol zastępczy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 rtlCol="0"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rtlCol="0"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pPr rtl="0"/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4" name="Tekst — symbol zastępczy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 rtlCol="0"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26782230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Prostokąt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 dirty="0"/>
          </a:p>
        </p:txBody>
      </p:sp>
      <p:sp>
        <p:nvSpPr>
          <p:cNvPr id="7" name="Prostokąt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Prostokąt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ytuł — symbol zastępczy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pl" dirty="0"/>
              <a:t>Kliknij, aby edytować styl wzorca tytułu</a:t>
            </a:r>
            <a:endParaRPr lang="en-US" dirty="0"/>
          </a:p>
        </p:txBody>
      </p:sp>
      <p:sp>
        <p:nvSpPr>
          <p:cNvPr id="3" name="Tekst — symbol zastępczy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pl"/>
              <a:t>Kliknij, aby edytować style wzorca tekstu</a:t>
            </a:r>
          </a:p>
          <a:p>
            <a:pPr lvl="1" rtl="0"/>
            <a:r>
              <a:rPr lang="pl"/>
              <a:t>Drugi poziom</a:t>
            </a:r>
          </a:p>
          <a:p>
            <a:pPr lvl="2" rtl="0"/>
            <a:r>
              <a:rPr lang="pl"/>
              <a:t>Trzeci poziom</a:t>
            </a:r>
          </a:p>
          <a:p>
            <a:pPr lvl="3" rtl="0"/>
            <a:r>
              <a:rPr lang="pl"/>
              <a:t>Czwarty poziom</a:t>
            </a:r>
          </a:p>
          <a:p>
            <a:pPr lvl="4" rtl="0"/>
            <a:r>
              <a:rPr lang="pl"/>
              <a:t>Piąty poziom</a:t>
            </a:r>
            <a:endParaRPr lang="en-US" dirty="0"/>
          </a:p>
        </p:txBody>
      </p:sp>
      <p:sp>
        <p:nvSpPr>
          <p:cNvPr id="4" name="Data — symbol zastępczy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6A285E77-555D-4FDC-8A83-B62BFEC6F565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5" name="Stopka — symbol zastępczy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Numer slajdu — symbol zastępczy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15776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65" r:id="rId5"/>
    <p:sldLayoutId id="2147483671" r:id="rId6"/>
    <p:sldLayoutId id="2147483672" r:id="rId7"/>
    <p:sldLayoutId id="2147483662" r:id="rId8"/>
    <p:sldLayoutId id="2147483663" r:id="rId9"/>
    <p:sldLayoutId id="2147483664" r:id="rId10"/>
    <p:sldLayoutId id="2147483666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 descr="Zbliżenie logo&#10;&#10;Automatycznie generowany opis">
            <a:extLst>
              <a:ext uri="{FF2B5EF4-FFF2-40B4-BE49-F238E27FC236}">
                <a16:creationId xmlns:a16="http://schemas.microsoft.com/office/drawing/2014/main" id="{8045422F-7258-40AC-BD2E-2469AA44892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"/>
          <a:stretch/>
        </p:blipFill>
        <p:spPr>
          <a:xfrm>
            <a:off x="21" y="0"/>
            <a:ext cx="12191979" cy="6857990"/>
          </a:xfrm>
          <a:prstGeom prst="rect">
            <a:avLst/>
          </a:prstGeom>
        </p:spPr>
      </p:pic>
      <p:sp>
        <p:nvSpPr>
          <p:cNvPr id="82" name="Prostokąt 81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84" name="Prostokąt 83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 rtlCol="0">
            <a:noAutofit/>
          </a:bodyPr>
          <a:lstStyle/>
          <a:p>
            <a:r>
              <a:rPr lang="pl-PL" sz="2800" dirty="0">
                <a:solidFill>
                  <a:schemeClr val="tx1"/>
                </a:solidFill>
              </a:rPr>
              <a:t>System wspomagania pracy firmy sprzątającej</a:t>
            </a:r>
            <a:endParaRPr lang="pl" sz="2800" dirty="0">
              <a:solidFill>
                <a:schemeClr val="tx1"/>
              </a:solidFill>
            </a:endParaRP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 rtlCol="0">
            <a:normAutofit fontScale="77500" lnSpcReduction="20000"/>
          </a:bodyPr>
          <a:lstStyle/>
          <a:p>
            <a:pPr rtl="0">
              <a:spcAft>
                <a:spcPts val="600"/>
              </a:spcAft>
            </a:pPr>
            <a:r>
              <a:rPr lang="pl" dirty="0">
                <a:solidFill>
                  <a:schemeClr val="tx1"/>
                </a:solidFill>
              </a:rPr>
              <a:t>Analiza stanu zastanego oraz </a:t>
            </a:r>
          </a:p>
          <a:p>
            <a:pPr rtl="0">
              <a:spcAft>
                <a:spcPts val="600"/>
              </a:spcAft>
            </a:pPr>
            <a:r>
              <a:rPr lang="pl" dirty="0">
                <a:solidFill>
                  <a:schemeClr val="tx1"/>
                </a:solidFill>
              </a:rPr>
              <a:t> Projekt systemu Informatycznego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7AA51DD-638C-47F3-B0E0-DA95EE1B68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Wnioski po analizie stanu zastanego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5ECD7E1-D151-4966-B684-FC26AA96B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pl-PL" dirty="0"/>
          </a:p>
          <a:p>
            <a:pPr marL="0" indent="0" algn="ctr">
              <a:buNone/>
            </a:pPr>
            <a:r>
              <a:rPr lang="pl-PL" dirty="0"/>
              <a:t> Na podstawie przeanalizowanych systemów podjęliśmy decyzję, że w przypadku naszego produktu zastosujemy funkcję rejestracji – logowania. Jest to funkcjonalność która poprawi aspekty działania firmy zarówno dla pracowników jak i samych klientów. </a:t>
            </a:r>
          </a:p>
          <a:p>
            <a:pPr marL="0" indent="0" algn="ctr">
              <a:buNone/>
            </a:pPr>
            <a:endParaRPr lang="pl-PL" dirty="0"/>
          </a:p>
          <a:p>
            <a:pPr marL="0" indent="0" algn="ctr">
              <a:buNone/>
            </a:pPr>
            <a:r>
              <a:rPr lang="pl-PL" dirty="0"/>
              <a:t>W naszym systemie znajdą się również podobne elementy:</a:t>
            </a:r>
          </a:p>
          <a:p>
            <a:pPr marL="0" indent="0" algn="ctr">
              <a:buNone/>
            </a:pPr>
            <a:r>
              <a:rPr lang="pl-PL" dirty="0"/>
              <a:t>-Łatwo dostępne oferowane usługi </a:t>
            </a:r>
          </a:p>
          <a:p>
            <a:pPr marL="0" indent="0" algn="ctr">
              <a:buNone/>
            </a:pPr>
            <a:r>
              <a:rPr lang="pl-PL" dirty="0"/>
              <a:t>-Zakładka Kontakt </a:t>
            </a:r>
          </a:p>
          <a:p>
            <a:pPr marL="0" indent="0" algn="ctr">
              <a:buNone/>
            </a:pPr>
            <a:endParaRPr lang="pl-PL" dirty="0"/>
          </a:p>
          <a:p>
            <a:pPr marL="0" indent="0" algn="ctr">
              <a:buNone/>
            </a:pPr>
            <a:r>
              <a:rPr lang="pl-PL" dirty="0"/>
              <a:t>Zrezygnujemy między innymi z bloga gdyż naszym zadaniem nie jest to konieczny element i nie wpływa na funkcjonalność. 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964A2CB-D6E8-43AC-B07F-B4BF68F2B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72581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5A7427F-2D9B-4D0C-8182-E3A168C60C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Koncepcja systemu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A77556B-D437-436B-9898-9681B18551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sz="1800" dirty="0"/>
              <a:t>System ma za zadanie:</a:t>
            </a:r>
          </a:p>
          <a:p>
            <a:pPr lvl="1"/>
            <a:r>
              <a:rPr lang="pl-PL" sz="1600" dirty="0"/>
              <a:t>Ułatwienie kontaktu klientów z firmą</a:t>
            </a:r>
          </a:p>
          <a:p>
            <a:pPr lvl="1"/>
            <a:r>
              <a:rPr lang="pl-PL" sz="1600" dirty="0"/>
              <a:t>Zarządzenie zespołami sprzątającymi </a:t>
            </a:r>
          </a:p>
          <a:p>
            <a:pPr lvl="1"/>
            <a:r>
              <a:rPr lang="pl-PL" sz="1600" dirty="0"/>
              <a:t>Wycenę usług </a:t>
            </a:r>
          </a:p>
          <a:p>
            <a:pPr lvl="1"/>
            <a:r>
              <a:rPr lang="pl-PL" sz="1600" dirty="0"/>
              <a:t>Zamówienie ekip sprzątających 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DA8F90C-BEF9-44CB-B86C-E6D46F98F1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72409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04868F-3102-4944-B931-8A931EF772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 anchor="ctr">
            <a:normAutofit/>
          </a:bodyPr>
          <a:lstStyle/>
          <a:p>
            <a:r>
              <a:rPr lang="pl-PL" dirty="0"/>
              <a:t>Architektura systemu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FE5723B-77E3-4FEC-BE64-73CB1C34869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5029200" cy="3749040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endParaRPr lang="pl-PL" sz="1500" dirty="0"/>
          </a:p>
          <a:p>
            <a:pPr>
              <a:lnSpc>
                <a:spcPct val="90000"/>
              </a:lnSpc>
            </a:pPr>
            <a:r>
              <a:rPr lang="pl-PL" sz="1500" dirty="0"/>
              <a:t>Projekt zostanie utworzony za pomocą stosu technologicznego MERN co oznacza, że zostały w nim zastosowane 4 technologie odpowiedzialne za poszczególne warstwy systemu informatycznego:</a:t>
            </a:r>
          </a:p>
          <a:p>
            <a:pPr lvl="1">
              <a:lnSpc>
                <a:spcPct val="90000"/>
              </a:lnSpc>
            </a:pPr>
            <a:endParaRPr lang="pl-PL" sz="1500" dirty="0"/>
          </a:p>
          <a:p>
            <a:pPr lvl="1">
              <a:lnSpc>
                <a:spcPct val="90000"/>
              </a:lnSpc>
            </a:pPr>
            <a:r>
              <a:rPr lang="pl-PL" sz="1500" dirty="0" err="1"/>
              <a:t>MongoDB</a:t>
            </a:r>
            <a:r>
              <a:rPr lang="pl-PL" sz="1500" dirty="0"/>
              <a:t> – technologia bazy danych</a:t>
            </a:r>
          </a:p>
          <a:p>
            <a:pPr lvl="1">
              <a:lnSpc>
                <a:spcPct val="90000"/>
              </a:lnSpc>
            </a:pPr>
            <a:r>
              <a:rPr lang="pl-PL" sz="1500" dirty="0" err="1"/>
              <a:t>ExpressJS</a:t>
            </a:r>
            <a:r>
              <a:rPr lang="pl-PL" sz="1500" dirty="0"/>
              <a:t> – </a:t>
            </a:r>
            <a:r>
              <a:rPr lang="pl-PL" sz="1500" dirty="0" err="1"/>
              <a:t>framewor</a:t>
            </a:r>
            <a:r>
              <a:rPr lang="pl-PL" sz="1500" dirty="0"/>
              <a:t> dla technologii </a:t>
            </a:r>
            <a:r>
              <a:rPr lang="pl-PL" sz="1500" dirty="0" err="1"/>
              <a:t>NodeJS</a:t>
            </a:r>
            <a:endParaRPr lang="pl-PL" sz="1500" dirty="0"/>
          </a:p>
          <a:p>
            <a:pPr lvl="1">
              <a:lnSpc>
                <a:spcPct val="90000"/>
              </a:lnSpc>
            </a:pPr>
            <a:r>
              <a:rPr lang="pl-PL" sz="1500" dirty="0" err="1"/>
              <a:t>ReactJS</a:t>
            </a:r>
            <a:r>
              <a:rPr lang="pl-PL" sz="1500" dirty="0"/>
              <a:t> – biblioteka odpowiedzialna za zarządzanie graficznym interfejsem użytkownika </a:t>
            </a:r>
          </a:p>
          <a:p>
            <a:pPr lvl="1">
              <a:lnSpc>
                <a:spcPct val="90000"/>
              </a:lnSpc>
            </a:pPr>
            <a:r>
              <a:rPr lang="pl-PL" sz="1500" dirty="0" err="1"/>
              <a:t>NodeJS</a:t>
            </a:r>
            <a:r>
              <a:rPr lang="pl-PL" sz="1500" dirty="0"/>
              <a:t> – środowisko uruchomieniowe dla kodu JavaScript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2E5BB51E-2B21-49F6-9F3A-E202C745CF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61760" y="2193874"/>
            <a:ext cx="4663440" cy="3567531"/>
          </a:xfrm>
          <a:prstGeom prst="rect">
            <a:avLst/>
          </a:prstGeom>
          <a:noFill/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499243A-26E3-4160-9834-2AD4FFF0816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1B23B4D2-AC56-4E03-B584-C7EE294BDCA4}" type="datetime1">
              <a:rPr lang="pl-PL" smtClean="0"/>
              <a:pPr rtl="0">
                <a:spcAft>
                  <a:spcPts val="600"/>
                </a:spcAft>
              </a:pPr>
              <a:t>21.01.2022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3948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210FD30-7051-40E3-9FF7-F58D357A71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1074420"/>
            <a:ext cx="4663440" cy="3749040"/>
          </a:xfrm>
        </p:spPr>
        <p:txBody>
          <a:bodyPr/>
          <a:lstStyle/>
          <a:p>
            <a:r>
              <a:rPr lang="pl-PL" dirty="0"/>
              <a:t>Front-end – obsługa poprzez aplikację napisaną z użyciem biblioteki </a:t>
            </a:r>
            <a:r>
              <a:rPr lang="pl-PL" dirty="0" err="1"/>
              <a:t>ReactJS</a:t>
            </a:r>
            <a:r>
              <a:rPr lang="pl-PL" dirty="0"/>
              <a:t>, do zarządzania stanem aplikacji użyta zostanie biblioteka </a:t>
            </a:r>
            <a:r>
              <a:rPr lang="pl-PL" dirty="0" err="1"/>
              <a:t>ReduX</a:t>
            </a:r>
            <a:r>
              <a:rPr lang="pl-PL" dirty="0"/>
              <a:t> a do wyeliminowania błędów ze swobodnym typowaniem zmiennych JavaScript użyty zostanie nadzbiór tego języka – </a:t>
            </a:r>
            <a:r>
              <a:rPr lang="pl-PL" dirty="0" err="1"/>
              <a:t>TypeScript</a:t>
            </a:r>
            <a:endParaRPr lang="pl-PL" dirty="0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57464ABF-55CA-426B-B0A7-0C65CA06C1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61760" y="1074420"/>
            <a:ext cx="4663440" cy="3749040"/>
          </a:xfrm>
        </p:spPr>
        <p:txBody>
          <a:bodyPr/>
          <a:lstStyle/>
          <a:p>
            <a:r>
              <a:rPr lang="pl-PL" dirty="0" err="1"/>
              <a:t>Back</a:t>
            </a:r>
            <a:r>
              <a:rPr lang="pl-PL" dirty="0"/>
              <a:t>-end – za tą  część projektu będzie odpowiadała technologia </a:t>
            </a:r>
            <a:r>
              <a:rPr lang="pl-PL" dirty="0" err="1"/>
              <a:t>NodeJS</a:t>
            </a:r>
            <a:r>
              <a:rPr lang="pl-PL" dirty="0"/>
              <a:t> wraz z </a:t>
            </a:r>
            <a:r>
              <a:rPr lang="pl-PL" dirty="0" err="1"/>
              <a:t>frameworkiem</a:t>
            </a:r>
            <a:r>
              <a:rPr lang="pl-PL" dirty="0"/>
              <a:t> </a:t>
            </a:r>
            <a:r>
              <a:rPr lang="pl-PL" dirty="0" err="1"/>
              <a:t>ExpressJS</a:t>
            </a:r>
            <a:r>
              <a:rPr lang="pl-PL" dirty="0"/>
              <a:t>. Do tej pary technologii zostanie dodany adapter do komunikacji z bazą danych </a:t>
            </a:r>
            <a:r>
              <a:rPr lang="pl-PL" dirty="0" err="1"/>
              <a:t>MongoDB</a:t>
            </a:r>
            <a:endParaRPr lang="pl-PL" dirty="0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4282D62-5D76-47E4-9B0E-CADA02476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F9E9CAD-0F3C-4A80-BB5E-125D14EA3F8F}" type="datetime1">
              <a:rPr lang="pl-PL" smtClean="0"/>
              <a:t>21.01.2022</a:t>
            </a:fld>
            <a:endParaRPr lang="en-US" dirty="0"/>
          </a:p>
        </p:txBody>
      </p:sp>
      <p:sp>
        <p:nvSpPr>
          <p:cNvPr id="6" name="pole tekstowe 5">
            <a:extLst>
              <a:ext uri="{FF2B5EF4-FFF2-40B4-BE49-F238E27FC236}">
                <a16:creationId xmlns:a16="http://schemas.microsoft.com/office/drawing/2014/main" id="{033589A4-7164-41E0-99B8-A4E9B8CE57D4}"/>
              </a:ext>
            </a:extLst>
          </p:cNvPr>
          <p:cNvSpPr txBox="1"/>
          <p:nvPr/>
        </p:nvSpPr>
        <p:spPr>
          <a:xfrm>
            <a:off x="1471662" y="4710363"/>
            <a:ext cx="9980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W  celu integracji części front i </a:t>
            </a:r>
            <a:r>
              <a:rPr lang="pl-PL" dirty="0" err="1"/>
              <a:t>back</a:t>
            </a:r>
            <a:r>
              <a:rPr lang="pl-PL" dirty="0"/>
              <a:t>-end zostanie stworzone API, po którym będzie komunikowała się aplikacja.</a:t>
            </a:r>
          </a:p>
        </p:txBody>
      </p:sp>
    </p:spTree>
    <p:extLst>
      <p:ext uri="{BB962C8B-B14F-4D97-AF65-F5344CB8AC3E}">
        <p14:creationId xmlns:p14="http://schemas.microsoft.com/office/powerpoint/2010/main" val="18896101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03C7523-FEA9-4DB7-B4E3-B07096B41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Określenie aktorów 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AC1F21E-FB6B-4C9E-9B5A-C60C2F5A8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Aktorami w systemie będą użytkownicy zarejestrowani oraz niezarejestrowani.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Użytkownicy zarejestrowani będą należeć do jednej z 3 ról systemowych:</a:t>
            </a:r>
          </a:p>
          <a:p>
            <a:pPr lvl="1"/>
            <a:r>
              <a:rPr lang="pl-PL" dirty="0"/>
              <a:t>- Klient</a:t>
            </a:r>
          </a:p>
          <a:p>
            <a:pPr lvl="1"/>
            <a:r>
              <a:rPr lang="pl-PL" dirty="0"/>
              <a:t>- Pracownik </a:t>
            </a:r>
          </a:p>
          <a:p>
            <a:pPr lvl="1"/>
            <a:r>
              <a:rPr lang="pl-PL" dirty="0"/>
              <a:t>-Administrator	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Dla danych ról zostaną przypisane odpowiednie dostępy do wyświetlania danych bądź ich modyfikowania. 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2524D9C-E68E-4C01-AE9B-8F0C5B15B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0288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190BF5D-0886-40BB-BFF3-C611E52DDD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1194254"/>
            <a:ext cx="10058400" cy="4469492"/>
          </a:xfrm>
        </p:spPr>
        <p:txBody>
          <a:bodyPr>
            <a:normAutofit lnSpcReduction="10000"/>
          </a:bodyPr>
          <a:lstStyle/>
          <a:p>
            <a:endParaRPr lang="pl-PL" dirty="0"/>
          </a:p>
          <a:p>
            <a:r>
              <a:rPr lang="pl-PL" dirty="0"/>
              <a:t>Niezarejestrowani użytkownicy – będą mogli jedynie przeglądać ofertę firmy bez możliwości składania zamówienia oraz przesłać zapytanie mailowe</a:t>
            </a:r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Użytkownicy zarejestrowani jako klienci – będą mogli dodatkowo składać zamówienia oraz je edytować.</a:t>
            </a:r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Użytkownicy zarejestrowani jako pracownicy – będą mieli przydzielane zlecenia w zależności od swojej dostępności oraz lokalizacji</a:t>
            </a:r>
          </a:p>
          <a:p>
            <a:endParaRPr lang="pl-PL" dirty="0"/>
          </a:p>
          <a:p>
            <a:endParaRPr lang="pl-PL" dirty="0"/>
          </a:p>
          <a:p>
            <a:r>
              <a:rPr lang="pl-PL" dirty="0"/>
              <a:t>Administratorzy – będą zarządzać całym systemem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438265F-2397-4037-A6F0-74E69E5695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689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FE600211-B9D8-49CE-9D15-E12418B3DC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981669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pl-PL" dirty="0"/>
              <a:t>Projekt źródła danych (ERD, opis szczegółowy encji)</a:t>
            </a:r>
          </a:p>
        </p:txBody>
      </p:sp>
      <p:pic>
        <p:nvPicPr>
          <p:cNvPr id="7" name="Symbol zastępczy zawartości 6">
            <a:extLst>
              <a:ext uri="{FF2B5EF4-FFF2-40B4-BE49-F238E27FC236}">
                <a16:creationId xmlns:a16="http://schemas.microsoft.com/office/drawing/2014/main" id="{FA187EAF-EA1E-4843-A097-CAF37083FBF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2011" y="2365782"/>
            <a:ext cx="4987978" cy="3849624"/>
          </a:xfrm>
          <a:noFill/>
        </p:spPr>
      </p:pic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818839F-9D26-4DC6-8366-494D4E328D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256794" y="6035040"/>
            <a:ext cx="2893045" cy="365760"/>
          </a:xfrm>
        </p:spPr>
        <p:txBody>
          <a:bodyPr anchor="b">
            <a:normAutofit/>
          </a:bodyPr>
          <a:lstStyle/>
          <a:p>
            <a:pPr rtl="0">
              <a:spcAft>
                <a:spcPts val="600"/>
              </a:spcAft>
            </a:pPr>
            <a:fld id="{8F9E9CAD-0F3C-4A80-BB5E-125D14EA3F8F}" type="datetime1">
              <a:rPr lang="pl-PL" smtClean="0"/>
              <a:pPr rtl="0">
                <a:spcAft>
                  <a:spcPts val="600"/>
                </a:spcAft>
              </a:pPr>
              <a:t>21.01.2022</a:t>
            </a:fld>
            <a:endParaRPr lang="en-US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FBACF1F9-74FC-4FA7-B10F-A16480F452BE}"/>
              </a:ext>
            </a:extLst>
          </p:cNvPr>
          <p:cNvSpPr txBox="1"/>
          <p:nvPr/>
        </p:nvSpPr>
        <p:spPr>
          <a:xfrm>
            <a:off x="3602011" y="2011111"/>
            <a:ext cx="565628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600" dirty="0"/>
              <a:t>Diagram relacji między tabelami źródła danych</a:t>
            </a:r>
          </a:p>
        </p:txBody>
      </p:sp>
    </p:spTree>
    <p:extLst>
      <p:ext uri="{BB962C8B-B14F-4D97-AF65-F5344CB8AC3E}">
        <p14:creationId xmlns:p14="http://schemas.microsoft.com/office/powerpoint/2010/main" val="307127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E50FFC0-23DD-4086-8172-5DF7328AEC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" dirty="0"/>
              <a:t>		Analiza stanu zastanego</a:t>
            </a:r>
            <a:endParaRPr lang="pl-PL" dirty="0"/>
          </a:p>
        </p:txBody>
      </p: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CB2047A2-2F51-43E1-9F4C-A2AFEE28F2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099773"/>
            <a:ext cx="10400950" cy="3849687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5761DB4-7777-499B-8462-DAAC1E6CB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AC41AEDC-090E-4F7F-B7DA-3F150C785C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1" y="2099773"/>
            <a:ext cx="10400950" cy="384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637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C1E4820-29B2-48DC-8F6E-610F52A0C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" dirty="0"/>
              <a:t>		Analiza stanu zastanego</a:t>
            </a:r>
            <a:endParaRPr lang="pl-PL" dirty="0"/>
          </a:p>
        </p:txBody>
      </p:sp>
      <p:pic>
        <p:nvPicPr>
          <p:cNvPr id="6" name="Symbol zastępczy zawartości 5" descr="Obraz zawierający tekst&#10;&#10;Opis wygenerowany automatycznie">
            <a:extLst>
              <a:ext uri="{FF2B5EF4-FFF2-40B4-BE49-F238E27FC236}">
                <a16:creationId xmlns:a16="http://schemas.microsoft.com/office/drawing/2014/main" id="{21D4B835-5CBD-4CA0-B00A-4503809C32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782147"/>
            <a:ext cx="9526555" cy="4618653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D4B751B-115A-4B83-8D3C-A1CB325C9B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694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EF61307-926D-4D6F-9525-462ECE79AB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" dirty="0"/>
              <a:t>		Analiza stanu zastanego</a:t>
            </a:r>
            <a:endParaRPr lang="pl-PL" dirty="0"/>
          </a:p>
        </p:txBody>
      </p: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0BCBA7D0-DB73-47F1-8FDE-ED92FD1F5D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108" y="2014194"/>
            <a:ext cx="4520614" cy="4263464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106DCB7-2A58-4C4B-A054-C75A1DF45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  <p:pic>
        <p:nvPicPr>
          <p:cNvPr id="8" name="Obraz 7" descr="Obraz zawierający tekst, zrzut ekranu, różny, kilka&#10;&#10;Opis wygenerowany automatycznie">
            <a:extLst>
              <a:ext uri="{FF2B5EF4-FFF2-40B4-BE49-F238E27FC236}">
                <a16:creationId xmlns:a16="http://schemas.microsoft.com/office/drawing/2014/main" id="{F8771EDD-AB5A-4D30-ADCA-FD0E34845B1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4079" y="2099773"/>
            <a:ext cx="4921121" cy="417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662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46DCFB6-36BD-49C4-9F68-FC6E62476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" dirty="0"/>
              <a:t>		Analiza stanu zastanego</a:t>
            </a:r>
            <a:endParaRPr lang="pl-PL" dirty="0"/>
          </a:p>
        </p:txBody>
      </p:sp>
      <p:pic>
        <p:nvPicPr>
          <p:cNvPr id="6" name="Symbol zastępczy zawartości 5" descr="Obraz zawierający tekst&#10;&#10;Opis wygenerowany automatycznie">
            <a:extLst>
              <a:ext uri="{FF2B5EF4-FFF2-40B4-BE49-F238E27FC236}">
                <a16:creationId xmlns:a16="http://schemas.microsoft.com/office/drawing/2014/main" id="{AB6184A2-6FC5-4897-9BD1-F6ACC714B4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185353"/>
            <a:ext cx="5772246" cy="3849687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1162AC98-A3F7-4398-B3DA-053183A5B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  <p:pic>
        <p:nvPicPr>
          <p:cNvPr id="8" name="Obraz 7" descr="Obraz zawierający tekst&#10;&#10;Opis wygenerowany automatycznie">
            <a:extLst>
              <a:ext uri="{FF2B5EF4-FFF2-40B4-BE49-F238E27FC236}">
                <a16:creationId xmlns:a16="http://schemas.microsoft.com/office/drawing/2014/main" id="{1196264F-65B1-4941-9D0A-F6A13ABE414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2264" y="2185352"/>
            <a:ext cx="4712145" cy="384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8495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FB77CD8-5F50-400D-B3F1-B54849653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" dirty="0"/>
              <a:t>		Analiza stanu zastanego</a:t>
            </a:r>
            <a:endParaRPr lang="pl-PL" dirty="0"/>
          </a:p>
        </p:txBody>
      </p:sp>
      <p:pic>
        <p:nvPicPr>
          <p:cNvPr id="6" name="Symbol zastępczy zawartości 5" descr="Obraz zawierający tekst&#10;&#10;Opis wygenerowany automatycznie">
            <a:extLst>
              <a:ext uri="{FF2B5EF4-FFF2-40B4-BE49-F238E27FC236}">
                <a16:creationId xmlns:a16="http://schemas.microsoft.com/office/drawing/2014/main" id="{3A986D9A-C13C-4055-BE96-05C04267FF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887522"/>
            <a:ext cx="10308672" cy="4327883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2670518-AFD0-48B7-9F0F-15889EED9D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3786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7CD7DC3-CD85-44D2-A538-CD9E1FEDC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" dirty="0"/>
              <a:t>		Analiza stanu zastanego</a:t>
            </a:r>
            <a:endParaRPr lang="pl-PL" dirty="0"/>
          </a:p>
        </p:txBody>
      </p:sp>
      <p:pic>
        <p:nvPicPr>
          <p:cNvPr id="6" name="Symbol zastępczy zawartości 5">
            <a:extLst>
              <a:ext uri="{FF2B5EF4-FFF2-40B4-BE49-F238E27FC236}">
                <a16:creationId xmlns:a16="http://schemas.microsoft.com/office/drawing/2014/main" id="{37CF5E05-090B-45C5-8C61-5F429BDB53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6164" y="1875936"/>
            <a:ext cx="9199984" cy="4297362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B9793CC9-B015-466D-A276-C7D3A8952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90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FAD0BA7-B9D1-4429-8D63-2CD49901BB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" dirty="0"/>
              <a:t>		Analiza stanu zastanego</a:t>
            </a:r>
            <a:endParaRPr lang="pl-PL" dirty="0"/>
          </a:p>
        </p:txBody>
      </p:sp>
      <p:pic>
        <p:nvPicPr>
          <p:cNvPr id="6" name="Symbol zastępczy zawartości 5" descr="Obraz zawierający tekst&#10;&#10;Opis wygenerowany automatycznie">
            <a:extLst>
              <a:ext uri="{FF2B5EF4-FFF2-40B4-BE49-F238E27FC236}">
                <a16:creationId xmlns:a16="http://schemas.microsoft.com/office/drawing/2014/main" id="{B769F646-1BB7-4906-8D04-A594E3144B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1" y="1783637"/>
            <a:ext cx="10058400" cy="4481960"/>
          </a:xfrm>
        </p:spPr>
      </p:pic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51A50654-720A-4CB3-8046-F9D300C7B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012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8BF07E0-ADA5-4DB0-9662-080A28D9A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" dirty="0"/>
              <a:t>		Analiza stanu zastanego</a:t>
            </a:r>
            <a:endParaRPr lang="pl-PL" dirty="0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F40BAC8F-0D0B-4EF5-B761-6A21DDECA5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B23B4D2-AC56-4E03-B584-C7EE294BDCA4}" type="datetime1">
              <a:rPr lang="pl-PL" smtClean="0"/>
              <a:t>21.01.2022</a:t>
            </a:fld>
            <a:endParaRPr lang="en-US" dirty="0"/>
          </a:p>
        </p:txBody>
      </p:sp>
      <p:pic>
        <p:nvPicPr>
          <p:cNvPr id="5" name="Symbol zastępczy zawartości 4">
            <a:extLst>
              <a:ext uri="{FF2B5EF4-FFF2-40B4-BE49-F238E27FC236}">
                <a16:creationId xmlns:a16="http://schemas.microsoft.com/office/drawing/2014/main" id="{F421382F-27F9-47EE-AD39-67A95219367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311" y="1981219"/>
            <a:ext cx="4772691" cy="1362265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A8FE543D-1C0C-49CF-B0EE-4D47F3CBC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26359" y="1981219"/>
            <a:ext cx="5706836" cy="392505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3207287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FIVE">
      <a:dk1>
        <a:sysClr val="windowText" lastClr="000000"/>
      </a:dk1>
      <a:lt1>
        <a:sysClr val="window" lastClr="FFFFFF"/>
      </a:lt1>
      <a:dk2>
        <a:srgbClr val="505046"/>
      </a:dk2>
      <a:lt2>
        <a:srgbClr val="F5F6F4"/>
      </a:lt2>
      <a:accent1>
        <a:srgbClr val="57903F"/>
      </a:accent1>
      <a:accent2>
        <a:srgbClr val="F03F2B"/>
      </a:accent2>
      <a:accent3>
        <a:srgbClr val="3488A0"/>
      </a:accent3>
      <a:accent4>
        <a:srgbClr val="F8D22F"/>
      </a:accent4>
      <a:accent5>
        <a:srgbClr val="5CC6D6"/>
      </a:accent5>
      <a:accent6>
        <a:srgbClr val="B8D233"/>
      </a:accent6>
      <a:hlink>
        <a:srgbClr val="00B0F0"/>
      </a:hlink>
      <a:folHlink>
        <a:srgbClr val="B2B2B2"/>
      </a:folHlink>
    </a:clrScheme>
    <a:fontScheme name="Century Gothic">
      <a:maj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F03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944_TF78438558" id="{656982CE-918E-475A-B40A-5C9C63D77659}" vid="{35A616ED-4F32-4850-9933-730FF490343F}"/>
    </a:ext>
  </a:extLst>
</a:theme>
</file>

<file path=ppt/theme/theme2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{FEDFC44F-4040-40D5-96C7-6FA728318BC7}tf78438558_win32</Template>
  <TotalTime>195</TotalTime>
  <Words>411</Words>
  <Application>Microsoft Office PowerPoint</Application>
  <PresentationFormat>Panoramiczny</PresentationFormat>
  <Paragraphs>77</Paragraphs>
  <Slides>16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16</vt:i4>
      </vt:variant>
    </vt:vector>
  </HeadingPairs>
  <TitlesOfParts>
    <vt:vector size="20" baseType="lpstr">
      <vt:lpstr>Calibri</vt:lpstr>
      <vt:lpstr>Century Gothic</vt:lpstr>
      <vt:lpstr>Garamond</vt:lpstr>
      <vt:lpstr>SavonVTI</vt:lpstr>
      <vt:lpstr>System wspomagania pracy firmy sprzątającej</vt:lpstr>
      <vt:lpstr>  Analiza stanu zastanego</vt:lpstr>
      <vt:lpstr>  Analiza stanu zastanego</vt:lpstr>
      <vt:lpstr>  Analiza stanu zastanego</vt:lpstr>
      <vt:lpstr>  Analiza stanu zastanego</vt:lpstr>
      <vt:lpstr>  Analiza stanu zastanego</vt:lpstr>
      <vt:lpstr>  Analiza stanu zastanego</vt:lpstr>
      <vt:lpstr>  Analiza stanu zastanego</vt:lpstr>
      <vt:lpstr>  Analiza stanu zastanego</vt:lpstr>
      <vt:lpstr>Wnioski po analizie stanu zastanego</vt:lpstr>
      <vt:lpstr>Koncepcja systemu</vt:lpstr>
      <vt:lpstr>Architektura systemu</vt:lpstr>
      <vt:lpstr>Prezentacja programu PowerPoint</vt:lpstr>
      <vt:lpstr>Określenie aktorów </vt:lpstr>
      <vt:lpstr>Prezentacja programu PowerPoint</vt:lpstr>
      <vt:lpstr>Projekt źródła danych (ERD, opis szczegółowy encji)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 wspomagania pracy firmy sprzątającej</dc:title>
  <dc:creator>Piotrkowicz Daniel</dc:creator>
  <cp:lastModifiedBy>Kornel Drabent</cp:lastModifiedBy>
  <cp:revision>5</cp:revision>
  <dcterms:created xsi:type="dcterms:W3CDTF">2022-01-21T12:48:01Z</dcterms:created>
  <dcterms:modified xsi:type="dcterms:W3CDTF">2022-01-21T17:45:09Z</dcterms:modified>
</cp:coreProperties>
</file>